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2" r:id="rId3"/>
    <p:sldId id="260" r:id="rId4"/>
    <p:sldId id="261" r:id="rId5"/>
    <p:sldId id="311" r:id="rId6"/>
    <p:sldId id="263" r:id="rId7"/>
    <p:sldId id="312" r:id="rId8"/>
    <p:sldId id="313" r:id="rId9"/>
    <p:sldId id="314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70" r:id="rId27"/>
    <p:sldId id="291" r:id="rId28"/>
    <p:sldId id="282" r:id="rId29"/>
    <p:sldId id="283" r:id="rId30"/>
    <p:sldId id="292" r:id="rId31"/>
    <p:sldId id="293" r:id="rId32"/>
    <p:sldId id="294" r:id="rId33"/>
    <p:sldId id="285" r:id="rId34"/>
    <p:sldId id="284" r:id="rId35"/>
    <p:sldId id="290" r:id="rId36"/>
    <p:sldId id="295" r:id="rId37"/>
    <p:sldId id="296" r:id="rId38"/>
    <p:sldId id="299" r:id="rId39"/>
    <p:sldId id="298" r:id="rId40"/>
    <p:sldId id="301" r:id="rId41"/>
    <p:sldId id="315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6821" autoAdjust="0"/>
  </p:normalViewPr>
  <p:slideViewPr>
    <p:cSldViewPr showGuides="1">
      <p:cViewPr varScale="1">
        <p:scale>
          <a:sx n="156" d="100"/>
          <a:sy n="156" d="100"/>
        </p:scale>
        <p:origin x="2172" y="92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1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C0CAEC-6102-154B-9F74-799E5EAE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" r="-33512"/>
          <a:stretch/>
        </p:blipFill>
        <p:spPr>
          <a:xfrm>
            <a:off x="4904785" y="5716124"/>
            <a:ext cx="2181815" cy="6867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42C7C-B791-46A1-B404-03F689A0DA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E30355-849B-897E-633C-01AAEE2C5D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62066"/>
          <a:stretch/>
        </p:blipFill>
        <p:spPr>
          <a:xfrm>
            <a:off x="1066800" y="6242382"/>
            <a:ext cx="423409" cy="4690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5B317-9E9D-B48B-C3F9-FE520E2858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37D27-CB08-E63F-4DEB-4F22C12BA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62066"/>
          <a:stretch/>
        </p:blipFill>
        <p:spPr>
          <a:xfrm>
            <a:off x="1066800" y="6242382"/>
            <a:ext cx="423409" cy="4690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53786-4616-A209-D01F-9AEC3F64C1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DD8AE-732E-C8FC-88D6-563A81A73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62066"/>
          <a:stretch/>
        </p:blipFill>
        <p:spPr>
          <a:xfrm>
            <a:off x="1066800" y="6242382"/>
            <a:ext cx="423409" cy="46903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cer/SlicerDataLoadingAndVisualizationTutorial/raw/main/VisualizationTutorial_HeadScene.mr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Data Loading and Visualization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1343" y="152400"/>
            <a:ext cx="2406457" cy="9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B076D10-A6D9-6767-5268-4325956F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DD029-E1CB-493D-8B04-B7F8DC3F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Maximize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FDE02-3BDB-4708-AB94-E2B990D7C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CF06A86-F447-4D01-9120-86705AB1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75" y="14709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4D3D1-ACD9-45AD-BBE2-2F290907584E}"/>
              </a:ext>
            </a:extLst>
          </p:cNvPr>
          <p:cNvSpPr txBox="1"/>
          <p:nvPr/>
        </p:nvSpPr>
        <p:spPr>
          <a:xfrm>
            <a:off x="6020527" y="1938709"/>
            <a:ext cx="213287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Click on the </a:t>
            </a:r>
            <a:r>
              <a:rPr lang="en-US" sz="2400" b="1" dirty="0"/>
              <a:t>maximize view </a:t>
            </a:r>
            <a:r>
              <a:rPr lang="en-US" sz="2400" dirty="0"/>
              <a:t>button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C0FFA25-7DD9-5FC0-0CD2-CBF53820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655265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87FC28-A049-4AB5-2F21-A45FAF61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6C543-20E7-48C2-84E7-39E39C50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8F1CA-5864-480F-9A9D-F11548329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AFFD253-4595-42CC-A15B-5E768F80234B}"/>
              </a:ext>
            </a:extLst>
          </p:cNvPr>
          <p:cNvSpPr/>
          <p:nvPr/>
        </p:nvSpPr>
        <p:spPr>
          <a:xfrm rot="5400000" flipH="1">
            <a:off x="2871455" y="197236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11C13-75C4-4B81-A880-AA5509B8EF28}"/>
              </a:ext>
            </a:extLst>
          </p:cNvPr>
          <p:cNvSpPr txBox="1"/>
          <p:nvPr/>
        </p:nvSpPr>
        <p:spPr>
          <a:xfrm>
            <a:off x="1396595" y="2822981"/>
            <a:ext cx="4267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Position your mouse cursor over the </a:t>
            </a:r>
            <a:r>
              <a:rPr lang="en-US" sz="2400" b="1" dirty="0">
                <a:solidFill>
                  <a:schemeClr val="bg1"/>
                </a:solidFill>
              </a:rPr>
              <a:t>pin icon </a:t>
            </a:r>
            <a:r>
              <a:rPr lang="en-US" sz="2400" dirty="0">
                <a:solidFill>
                  <a:schemeClr val="bg1"/>
                </a:solidFill>
              </a:rPr>
              <a:t>to display the slice view toolbar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51D75C-F703-B720-851E-3EEAE373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92692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98D4DD-AB4C-F391-1989-D3F05859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73A9D-C58F-4624-8877-B36E69EB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9EC7E-4C5C-4CC0-B973-410248EE2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127D9E2-C34A-40E8-951F-6A0E9099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30" y="168915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2774E-16B5-4A6B-83B2-9AB4EA440FD7}"/>
              </a:ext>
            </a:extLst>
          </p:cNvPr>
          <p:cNvSpPr txBox="1"/>
          <p:nvPr/>
        </p:nvSpPr>
        <p:spPr>
          <a:xfrm>
            <a:off x="3833176" y="2256740"/>
            <a:ext cx="2580775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Once the slice viewer toolbar is shown, click on the “</a:t>
            </a:r>
            <a:r>
              <a:rPr lang="en-US" sz="2400" b="1" dirty="0"/>
              <a:t>&gt;&gt;</a:t>
            </a:r>
            <a:r>
              <a:rPr lang="en-US" sz="2400" dirty="0"/>
              <a:t>”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10F846A-4D87-117D-6530-A1199B43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33471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175395-1AAF-40FE-B066-F3E82842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9DAAA-A4AD-4FB4-8B65-150A5E5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ruler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DC7F2-74EB-4A77-B25F-F44844BC4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69562A0-92A0-47D8-8DC6-FC50A893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22315" y="1349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782E11-1657-4A33-81E8-1CF1C290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1702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2FECFDA-2266-9511-4889-CE890A6D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00136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F16CFF-6073-6612-185B-E5E2B3C3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D246C5-C84B-469A-8EAB-9683F332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Rotate to volume plane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D6745-3AC0-4EC8-BCB9-8B3E12A32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79E7484-838B-4A65-95CF-94FD61E1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909" y="164378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D6D20-7AB8-4AA9-80A7-4BDE9B3FD07F}"/>
              </a:ext>
            </a:extLst>
          </p:cNvPr>
          <p:cNvSpPr txBox="1"/>
          <p:nvPr/>
        </p:nvSpPr>
        <p:spPr>
          <a:xfrm>
            <a:off x="3962400" y="2362200"/>
            <a:ext cx="3962400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Often, MRI volumes are not axis-aligned. To show the true axial view, click the ‘</a:t>
            </a:r>
            <a:r>
              <a:rPr lang="en-US" sz="2400" b="1" dirty="0"/>
              <a:t>Rotate to volume plane</a:t>
            </a:r>
            <a:r>
              <a:rPr lang="en-US" sz="2400" dirty="0"/>
              <a:t>’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This image will not be affected, but many DICOM MR images need to be aligned.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B7B7C73-D81F-80D8-52E3-D185F1CE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4487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E7107B-5FF1-55DD-A0D3-D7E7BE169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4ECCD-FFB2-47C6-A464-E8C91E32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to conventional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AE983-825A-4805-9A60-8CFFEFEF9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B1BDA4A-B7A5-4337-AF79-9DF4B166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47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870250-66C3-A9A4-78FD-5A5A8149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993329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D4826C-7007-190D-CB3E-4DE7F2C4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D4F63-B2F3-4643-A771-60A5483A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Link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B8DF0-6853-49E5-B58F-8EB2D68A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0E9874C-2372-48A4-BB2E-EE88A09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145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F89C68-60FC-4280-9179-2F79E1D56398}"/>
              </a:ext>
            </a:extLst>
          </p:cNvPr>
          <p:cNvSpPr txBox="1"/>
          <p:nvPr/>
        </p:nvSpPr>
        <p:spPr>
          <a:xfrm>
            <a:off x="4267200" y="2154607"/>
            <a:ext cx="3352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After linking views, if any setting is changed in a 2D view, all others follow.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1D2B34E-F841-2A93-3402-A0E7B759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63466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71DA90-E8A7-866A-5412-F3218F912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EE1E5-6681-4DCA-A026-CB714A4E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25CC3-5C56-4EB2-A7A3-4E83BAE91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0AC9E68-7699-4D37-BA48-46A6B5DA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A116A-871C-49EF-9798-41FEE6DEFF17}"/>
              </a:ext>
            </a:extLst>
          </p:cNvPr>
          <p:cNvSpPr txBox="1"/>
          <p:nvPr/>
        </p:nvSpPr>
        <p:spPr>
          <a:xfrm>
            <a:off x="4267200" y="1726228"/>
            <a:ext cx="33528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Now the slice views are linked. If you click the ‘</a:t>
            </a:r>
            <a:r>
              <a:rPr lang="en-US" sz="2400" b="1" dirty="0">
                <a:solidFill>
                  <a:schemeClr val="bg1"/>
                </a:solidFill>
              </a:rPr>
              <a:t>Toggle slice visibility in 3D view</a:t>
            </a:r>
            <a:r>
              <a:rPr lang="en-US" sz="2400" dirty="0">
                <a:solidFill>
                  <a:schemeClr val="bg1"/>
                </a:solidFill>
              </a:rPr>
              <a:t>’ button, then all slices will show up.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CA95CC7-25A4-B913-5825-C8B3454A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47438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C3AB9A-AB0C-A97B-5150-777E5AA8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2988E-554D-40C6-8220-A0724305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F1FB8-1BE5-4B69-AB23-68752A4E7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43536-7718-4FED-BF8C-797CB8D39C39}"/>
              </a:ext>
            </a:extLst>
          </p:cNvPr>
          <p:cNvSpPr txBox="1"/>
          <p:nvPr/>
        </p:nvSpPr>
        <p:spPr>
          <a:xfrm>
            <a:off x="4205630" y="4354444"/>
            <a:ext cx="3439939" cy="81984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All three anatomical slices are shown in the 3D view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5408A6-FD62-AC94-E0CD-86F2B8BB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85855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BB1A1A-6BE4-4BD3-380F-2A89FFCE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62F27-323D-432F-967F-92741CE0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Navigating the 3D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E0CB2-623D-4042-ABEE-FD9690203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9346C-8348-4FB2-969C-64A0B8042E7F}"/>
              </a:ext>
            </a:extLst>
          </p:cNvPr>
          <p:cNvSpPr txBox="1"/>
          <p:nvPr/>
        </p:nvSpPr>
        <p:spPr>
          <a:xfrm>
            <a:off x="3962400" y="4343400"/>
            <a:ext cx="39624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left mouse button to </a:t>
            </a:r>
            <a:r>
              <a:rPr lang="en-US" sz="2400" b="1" dirty="0">
                <a:solidFill>
                  <a:schemeClr val="bg1"/>
                </a:solidFill>
              </a:rPr>
              <a:t>rotate</a:t>
            </a:r>
            <a:r>
              <a:rPr lang="en-US" sz="2400" dirty="0">
                <a:solidFill>
                  <a:schemeClr val="bg1"/>
                </a:solidFill>
              </a:rPr>
              <a:t>, and the right mouse button to </a:t>
            </a:r>
            <a:r>
              <a:rPr lang="en-US" sz="2400" b="1" dirty="0">
                <a:solidFill>
                  <a:schemeClr val="bg1"/>
                </a:solidFill>
              </a:rPr>
              <a:t>zoom </a:t>
            </a:r>
            <a:r>
              <a:rPr lang="en-US" sz="2400" dirty="0">
                <a:solidFill>
                  <a:schemeClr val="bg1"/>
                </a:solidFill>
              </a:rPr>
              <a:t>in and out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37CCE8-AF7F-9CC5-87C6-46A4332C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00229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download the following two datasets: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https://github.com/Slicer/SlicerDataLoadingAndVisualizationTutorial/raw/main/VisualizationTutorial_HeadScene.mrb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80C1C5-166F-E2BB-64FC-E3B178C1C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C55-B4F5-4FBD-95C5-EF49BB36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DDA4B-C7BD-4BBD-B3BC-0D0C34A36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9F9DB19-33F3-44F9-8E71-09A1B2D0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A781A1-B10E-4BF9-92D9-B073CA05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7" y="1981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512501F-FFDB-9303-7CBF-5F824103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839484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127F-6A7F-44E9-A318-E5880DDA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286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3D visualization of surface models of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012A5-D004-41CF-83D2-1D037CB05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51AF8-C75F-4399-9636-3894F3BF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19" y="2438400"/>
            <a:ext cx="3493563" cy="3883905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8D0C2F-0161-5035-4061-C7A213D2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38643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7649EA-098F-5EA7-0800-0D8C7E6F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0FA5A-A631-4D4D-8E91-56789E0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tutorial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E0980-8C86-49A7-B590-8E2B4B76E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2B25-7537-C49C-FA7E-9CEF2FB3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04317"/>
            <a:ext cx="3621075" cy="235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88836-2B41-4CEE-9C27-ED34C56B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74" y="237984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D23AB1-9163-E986-B516-E5B56C74D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65" y="2777191"/>
            <a:ext cx="4944335" cy="3090209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2750355-B008-480C-861B-4F60BC2E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954" y="56046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6454E-BFE0-4A75-9034-41899CF3C0A4}"/>
              </a:ext>
            </a:extLst>
          </p:cNvPr>
          <p:cNvSpPr txBox="1"/>
          <p:nvPr/>
        </p:nvSpPr>
        <p:spPr>
          <a:xfrm>
            <a:off x="4604336" y="1371600"/>
            <a:ext cx="4082464" cy="124636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 and drop the file </a:t>
            </a:r>
            <a:r>
              <a:rPr lang="en-US" sz="2000" dirty="0" err="1">
                <a:solidFill>
                  <a:schemeClr val="bg1"/>
                </a:solidFill>
              </a:rPr>
              <a:t>VisualizationTutorial_HeadScene.mrb</a:t>
            </a:r>
            <a:r>
              <a:rPr lang="en-US" sz="2400" dirty="0">
                <a:solidFill>
                  <a:schemeClr val="bg1"/>
                </a:solidFill>
              </a:rPr>
              <a:t> into Slicer, then click OK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122B5A-EF54-9FAB-1E40-F22EDBC8053D}"/>
              </a:ext>
            </a:extLst>
          </p:cNvPr>
          <p:cNvSpPr/>
          <p:nvPr/>
        </p:nvSpPr>
        <p:spPr>
          <a:xfrm>
            <a:off x="2237098" y="2430053"/>
            <a:ext cx="2177465" cy="144642"/>
          </a:xfrm>
          <a:prstGeom prst="rightArrow">
            <a:avLst/>
          </a:pr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638A194-C048-83A4-1561-5370A8B6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25859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8C9771-2EF0-73CD-1CCE-96D738F0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ECC61-E409-4249-9FF8-A1DA0D49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Center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1BBB6-11E9-486B-A5F4-F9248304C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E5B0F51-2D12-497C-A7E2-2FBFFA7A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85" y="15020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599A344-86C6-4066-B790-C665B3D5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0" y="15069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6416E-E075-4EEF-A276-2D4C75D682D0}"/>
              </a:ext>
            </a:extLst>
          </p:cNvPr>
          <p:cNvSpPr txBox="1"/>
          <p:nvPr/>
        </p:nvSpPr>
        <p:spPr>
          <a:xfrm>
            <a:off x="3539384" y="2091109"/>
            <a:ext cx="3017520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small box icon to center the view, in 3D or in 2D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A67C6FA-0145-1624-6B61-7FA655C1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02723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5CE86B-339D-246A-9A38-77EA7855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3C6C6-B17D-4BD3-B466-7BF8E976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40" y="129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0308-B3FA-4A37-87F4-072C3181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96" y="14179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CA242-252E-49A4-8422-4A6D6582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05" y="12784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AD3A7-5325-4D0D-8D1C-68DF4D9B7D2D}"/>
              </a:ext>
            </a:extLst>
          </p:cNvPr>
          <p:cNvSpPr txBox="1"/>
          <p:nvPr/>
        </p:nvSpPr>
        <p:spPr>
          <a:xfrm>
            <a:off x="3683238" y="2099655"/>
            <a:ext cx="27432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use the module list, or the favorite module toolbar to switch to the </a:t>
            </a:r>
            <a:r>
              <a:rPr lang="en-US" sz="2400" b="1" dirty="0">
                <a:solidFill>
                  <a:schemeClr val="bg1"/>
                </a:solidFill>
              </a:rPr>
              <a:t>Data module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BECD71B-BFEA-061D-3C41-EBF404ED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153103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207AA2-5E3B-E0E9-B2B3-F456C417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CA9AA-F21A-49B4-BAC5-9C3503E9D5A2}"/>
              </a:ext>
            </a:extLst>
          </p:cNvPr>
          <p:cNvSpPr txBox="1"/>
          <p:nvPr/>
        </p:nvSpPr>
        <p:spPr>
          <a:xfrm>
            <a:off x="2637311" y="1751011"/>
            <a:ext cx="6278089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module shows all the data in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items (“nodes”) can be shown/hidden, renamed, deleted, cloned, etc.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‘</a:t>
            </a:r>
            <a:r>
              <a:rPr lang="en-US" sz="2400" b="1" dirty="0">
                <a:solidFill>
                  <a:schemeClr val="bg1"/>
                </a:solidFill>
              </a:rPr>
              <a:t>skin</a:t>
            </a:r>
            <a:r>
              <a:rPr lang="en-US" sz="2400" dirty="0">
                <a:solidFill>
                  <a:schemeClr val="bg1"/>
                </a:solidFill>
              </a:rPr>
              <a:t>’ model by clicking the eye icon.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207C0-FB9E-4FEE-9DEE-13A728D2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9531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05E6D0-2FFA-58C6-0B83-DD3EAECB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52848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3ED946-8D29-FBFC-435D-41192DBB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83" y="974157"/>
            <a:ext cx="8312728" cy="5206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CFFEE-3DFD-4E7E-99F1-2CC6960D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Foreground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C168-A6EC-4C99-B8A1-129761FC7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B64AF6E-67A0-40DB-9913-20A4DBF8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32413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EC3E90-0DB7-5EC0-B666-01225CD571D5}"/>
              </a:ext>
            </a:extLst>
          </p:cNvPr>
          <p:cNvSpPr/>
          <p:nvPr/>
        </p:nvSpPr>
        <p:spPr>
          <a:xfrm>
            <a:off x="8296275" y="2931147"/>
            <a:ext cx="685800" cy="328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63EEE-B6FF-450E-9A9A-92F987786879}"/>
              </a:ext>
            </a:extLst>
          </p:cNvPr>
          <p:cNvSpPr txBox="1"/>
          <p:nvPr/>
        </p:nvSpPr>
        <p:spPr>
          <a:xfrm>
            <a:off x="4112260" y="3947936"/>
            <a:ext cx="435864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Images can be overlaid (“fused”) by setting the foreground image.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‘</a:t>
            </a:r>
            <a:r>
              <a:rPr lang="en-US" sz="2400" b="1" dirty="0">
                <a:solidFill>
                  <a:schemeClr val="bg1"/>
                </a:solidFill>
              </a:rPr>
              <a:t>T2 MRI</a:t>
            </a:r>
            <a:r>
              <a:rPr lang="en-US" sz="2400" dirty="0">
                <a:solidFill>
                  <a:schemeClr val="bg1"/>
                </a:solidFill>
              </a:rPr>
              <a:t>’ as foreground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Adjust foreground opacity using the slider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60F6E-84BC-7A5E-07B8-AA165A6AC444}"/>
              </a:ext>
            </a:extLst>
          </p:cNvPr>
          <p:cNvSpPr/>
          <p:nvPr/>
        </p:nvSpPr>
        <p:spPr>
          <a:xfrm>
            <a:off x="8295237" y="968709"/>
            <a:ext cx="685800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4F899D61-57C3-A3C8-89D9-E1E0936AC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85" y="168078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9C06693C-210E-58DA-8905-95DFDDFF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70" y="27001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C4CC0FC-5718-A45C-E3A7-4763DDD31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345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18688D-CEB9-59B8-CFFF-FEF4881E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9CFDB-5F3E-44F8-9CAA-47DD1FA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Create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A29EE-F9E7-4175-A5FA-536EDA135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31D50-3DAA-4BF3-848A-118CF08D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15" y="227868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457A0-B118-4D4F-B0FD-FB2AA83F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1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9A833-98F7-4228-B6F2-34E83AF0D9E5}"/>
              </a:ext>
            </a:extLst>
          </p:cNvPr>
          <p:cNvSpPr txBox="1"/>
          <p:nvPr/>
        </p:nvSpPr>
        <p:spPr>
          <a:xfrm>
            <a:off x="3157073" y="3111202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</a:t>
            </a:r>
            <a:r>
              <a:rPr lang="en-US" sz="2400" b="1" dirty="0">
                <a:solidFill>
                  <a:schemeClr val="bg1"/>
                </a:solidFill>
              </a:rPr>
              <a:t>scene </a:t>
            </a:r>
            <a:r>
              <a:rPr lang="en-US" sz="2400" dirty="0">
                <a:solidFill>
                  <a:schemeClr val="bg1"/>
                </a:solidFill>
              </a:rPr>
              <a:t>(or the empty area on the bottom), then choose ‘</a:t>
            </a:r>
            <a:r>
              <a:rPr lang="en-US" sz="2400" b="1" dirty="0">
                <a:solidFill>
                  <a:schemeClr val="bg1"/>
                </a:solidFill>
              </a:rPr>
              <a:t>Create new 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55E762B-F998-A191-AC01-6374AD14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92052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03FA51-1020-85DE-67E9-1766BCA2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3C006-24E0-45A4-BA5F-B8A05897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Context menu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EA24E-F463-4AB1-B934-8963120A8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AA6CF-9FA3-47BC-9568-FA88FDFD1FBD}"/>
              </a:ext>
            </a:extLst>
          </p:cNvPr>
          <p:cNvSpPr txBox="1"/>
          <p:nvPr/>
        </p:nvSpPr>
        <p:spPr>
          <a:xfrm>
            <a:off x="2772722" y="1065211"/>
            <a:ext cx="591424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list of “subject hierarchy” options for a certain node, right-click it in the list. Note that the options are different for each node type.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just created folder ‘</a:t>
            </a:r>
            <a:r>
              <a:rPr lang="en-US" sz="2400" b="1" dirty="0" err="1">
                <a:solidFill>
                  <a:schemeClr val="bg1"/>
                </a:solidFill>
              </a:rPr>
              <a:t>NewFolder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DE1E63B-CDFD-CCB7-7286-433FA265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050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509019-E9AB-1647-6E15-09FF621D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10BA4C-FCC4-2850-F6B1-0FD3954D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2261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4F9AE-8CDF-4E61-863B-DC82B06B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Rename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A0C4A-40AB-4AAB-9AC7-8E24307E1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71709-A8F5-4ABC-93F7-427431386833}"/>
              </a:ext>
            </a:extLst>
          </p:cNvPr>
          <p:cNvSpPr txBox="1"/>
          <p:nvPr/>
        </p:nvSpPr>
        <p:spPr>
          <a:xfrm>
            <a:off x="2533608" y="4883707"/>
            <a:ext cx="480136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Choose the </a:t>
            </a:r>
            <a:r>
              <a:rPr lang="en-US" sz="2400" b="1" dirty="0">
                <a:solidFill>
                  <a:schemeClr val="bg1"/>
                </a:solidFill>
              </a:rPr>
              <a:t>Rename</a:t>
            </a:r>
            <a:r>
              <a:rPr lang="en-US" sz="2400" dirty="0">
                <a:solidFill>
                  <a:schemeClr val="bg1"/>
                </a:solidFill>
              </a:rPr>
              <a:t> option and rename the volume to ‘</a:t>
            </a:r>
            <a:r>
              <a:rPr lang="en-US" sz="2400" b="1" dirty="0">
                <a:solidFill>
                  <a:schemeClr val="bg1"/>
                </a:solidFill>
              </a:rPr>
              <a:t>White matter models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1B8F257-85DD-E81F-232C-6E0ED95F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7806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5E66086-6CED-8B17-686B-A8160CD68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Main 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9A9C72-3AF4-42D5-9DE4-DA2DB7EC4E77}"/>
              </a:ext>
            </a:extLst>
          </p:cNvPr>
          <p:cNvSpPr/>
          <p:nvPr/>
        </p:nvSpPr>
        <p:spPr>
          <a:xfrm>
            <a:off x="843067" y="1283260"/>
            <a:ext cx="7482202" cy="258480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2678C2-C9C6-4E8B-8691-5B9FABF00890}"/>
              </a:ext>
            </a:extLst>
          </p:cNvPr>
          <p:cNvSpPr/>
          <p:nvPr/>
        </p:nvSpPr>
        <p:spPr>
          <a:xfrm>
            <a:off x="793487" y="1752600"/>
            <a:ext cx="2635513" cy="3259968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ADB0D-4292-4E7E-968C-A8EEDD1174F0}"/>
              </a:ext>
            </a:extLst>
          </p:cNvPr>
          <p:cNvSpPr txBox="1"/>
          <p:nvPr/>
        </p:nvSpPr>
        <p:spPr>
          <a:xfrm>
            <a:off x="1557707" y="4181571"/>
            <a:ext cx="1236055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Module panel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36B84-0195-4FCF-94C1-0E90703A03AD}"/>
              </a:ext>
            </a:extLst>
          </p:cNvPr>
          <p:cNvSpPr txBox="1"/>
          <p:nvPr/>
        </p:nvSpPr>
        <p:spPr>
          <a:xfrm>
            <a:off x="1385305" y="5454090"/>
            <a:ext cx="1645190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Data probe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55F8A-B30B-491F-BE9A-943B3F8C917F}"/>
              </a:ext>
            </a:extLst>
          </p:cNvPr>
          <p:cNvSpPr txBox="1"/>
          <p:nvPr/>
        </p:nvSpPr>
        <p:spPr>
          <a:xfrm>
            <a:off x="4463531" y="1804333"/>
            <a:ext cx="1359661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3D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6DBC1-F14A-4E4A-B55C-6C3C4DD7F85E}"/>
              </a:ext>
            </a:extLst>
          </p:cNvPr>
          <p:cNvSpPr txBox="1"/>
          <p:nvPr/>
        </p:nvSpPr>
        <p:spPr>
          <a:xfrm>
            <a:off x="5203545" y="3361346"/>
            <a:ext cx="1021533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Slice views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BEFBBF-31B5-4E7F-9035-BB5A124DF5EC}"/>
              </a:ext>
            </a:extLst>
          </p:cNvPr>
          <p:cNvCxnSpPr>
            <a:cxnSpLocks/>
          </p:cNvCxnSpPr>
          <p:nvPr/>
        </p:nvCxnSpPr>
        <p:spPr>
          <a:xfrm flipV="1">
            <a:off x="6225078" y="2590800"/>
            <a:ext cx="609600" cy="77054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F767A-0D84-4FF5-804E-E55C240D3954}"/>
              </a:ext>
            </a:extLst>
          </p:cNvPr>
          <p:cNvCxnSpPr>
            <a:cxnSpLocks/>
          </p:cNvCxnSpPr>
          <p:nvPr/>
        </p:nvCxnSpPr>
        <p:spPr>
          <a:xfrm>
            <a:off x="6225078" y="4192344"/>
            <a:ext cx="533400" cy="76065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BA7546-7C3F-42CF-90C1-6F1D683E343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225078" y="3776845"/>
            <a:ext cx="731067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26008B6-0DBA-3A06-91CC-870A14F6F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547601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2E0892-26E8-FEAE-D976-9401A9ED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B0842-BEA9-411A-A010-BB8A105C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Select multiple nodes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4BA1-3A6B-4E2C-90DE-158F98B61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C41C4-B032-4DEC-B58D-09A820B25E45}"/>
              </a:ext>
            </a:extLst>
          </p:cNvPr>
          <p:cNvSpPr txBox="1"/>
          <p:nvPr/>
        </p:nvSpPr>
        <p:spPr>
          <a:xfrm>
            <a:off x="3296864" y="252943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‘left cerebral white matter’,</a:t>
            </a:r>
            <a:r>
              <a:rPr lang="en-US" sz="2400" dirty="0">
                <a:solidFill>
                  <a:schemeClr val="bg1"/>
                </a:solidFill>
              </a:rPr>
              <a:t> hold down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, and click </a:t>
            </a:r>
            <a:r>
              <a:rPr lang="en-US" sz="2400" b="1" dirty="0">
                <a:solidFill>
                  <a:schemeClr val="bg1"/>
                </a:solidFill>
              </a:rPr>
              <a:t>‘left cerebellar white matter’.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You can use Control/</a:t>
            </a:r>
            <a:r>
              <a:rPr lang="en-US" sz="2400" dirty="0" err="1">
                <a:solidFill>
                  <a:schemeClr val="bg1"/>
                </a:solidFill>
              </a:rPr>
              <a:t>Cmd</a:t>
            </a:r>
            <a:r>
              <a:rPr lang="en-US" sz="2400" dirty="0">
                <a:solidFill>
                  <a:schemeClr val="bg1"/>
                </a:solidFill>
              </a:rPr>
              <a:t> button to select individually.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B970-0CC5-4E09-9D32-D6F47B91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26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78F-2092-40ED-8A89-E7F47D13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63" y="310514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0EF6813-F4F8-D0B5-773D-DE2D5631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420515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672D16-2D6F-7D26-E083-4FE1E995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A5C30-9B9C-4308-819F-9F080602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Move nodes to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7B66D-B92A-49E2-A49A-DB9D2975B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574F5-F397-4AE2-8E28-B635676E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3" y="29898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971D7-D283-4649-86FD-6A0AFBA767D3}"/>
              </a:ext>
            </a:extLst>
          </p:cNvPr>
          <p:cNvSpPr txBox="1"/>
          <p:nvPr/>
        </p:nvSpPr>
        <p:spPr>
          <a:xfrm>
            <a:off x="3295440" y="3464867"/>
            <a:ext cx="4390078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models into the folder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5A1C6E-6926-CEC9-C773-7A620FBAD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714917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0B79F-6DB9-1E8C-4919-C368751F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A78E1-278C-4F4E-A67D-B3D06BE0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all nodes in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3CEC2-74D5-4FBF-9D67-5718B0D34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69312-7053-48D4-BF68-732F214780A5}"/>
              </a:ext>
            </a:extLst>
          </p:cNvPr>
          <p:cNvSpPr txBox="1"/>
          <p:nvPr/>
        </p:nvSpPr>
        <p:spPr>
          <a:xfrm>
            <a:off x="3200400" y="2665411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eye icon of the ‘Models’ folder to hide all non-brain structures.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40BE1-9DC3-73E9-B8EB-15FD6108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40" y="254691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52A83E-3632-0C01-D402-05E2A9D0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310308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15AE9C-5CAA-729F-2DFF-560444D9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A8C99-7008-4926-8C2D-5032EFD6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8309-411B-4DBF-B936-FC0C2737D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D62E8-D38D-44F3-A35D-BE3E44F95DB2}"/>
              </a:ext>
            </a:extLst>
          </p:cNvPr>
          <p:cNvSpPr txBox="1"/>
          <p:nvPr/>
        </p:nvSpPr>
        <p:spPr>
          <a:xfrm>
            <a:off x="1206634" y="4724400"/>
            <a:ext cx="6462239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Click&amp;drag</a:t>
            </a:r>
            <a:r>
              <a:rPr lang="en-US" sz="2400" dirty="0">
                <a:solidFill>
                  <a:schemeClr val="bg1"/>
                </a:solidFill>
              </a:rPr>
              <a:t> volume to the 3D view.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B57376-217E-4D1D-BE89-0D1E4D09F7F2}"/>
              </a:ext>
            </a:extLst>
          </p:cNvPr>
          <p:cNvSpPr/>
          <p:nvPr/>
        </p:nvSpPr>
        <p:spPr>
          <a:xfrm>
            <a:off x="2362200" y="2419082"/>
            <a:ext cx="1524000" cy="161776"/>
          </a:xfrm>
          <a:prstGeom prst="rightArrow">
            <a:avLst/>
          </a:pr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E81305-F9C4-F034-872A-DBACF87C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43838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839C9A-3899-4C9B-2AFC-0CB51D20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0B67B-D62C-4D85-BF89-DD369941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09FB4-3E65-4D7E-9B83-11B327E55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A50CA-19FA-44D0-89E6-450CDC5A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84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B176A-59A1-4F43-8D9E-BF41D71D217C}"/>
              </a:ext>
            </a:extLst>
          </p:cNvPr>
          <p:cNvSpPr txBox="1"/>
          <p:nvPr/>
        </p:nvSpPr>
        <p:spPr>
          <a:xfrm>
            <a:off x="2955431" y="3581400"/>
            <a:ext cx="3701091" cy="26885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to see display options.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Choose ‘</a:t>
            </a:r>
            <a:r>
              <a:rPr lang="en-US" sz="2400" b="1" dirty="0">
                <a:solidFill>
                  <a:schemeClr val="bg1"/>
                </a:solidFill>
              </a:rPr>
              <a:t>Volume rendering options…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(It switches to the </a:t>
            </a:r>
            <a:r>
              <a:rPr lang="en-US" sz="2400" b="1" dirty="0">
                <a:solidFill>
                  <a:schemeClr val="bg1"/>
                </a:solidFill>
              </a:rPr>
              <a:t>Volume Rendering </a:t>
            </a:r>
            <a:r>
              <a:rPr lang="en-US" sz="2400" dirty="0">
                <a:solidFill>
                  <a:schemeClr val="bg1"/>
                </a:solidFill>
              </a:rPr>
              <a:t>module)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A8F81-B6F7-B137-9D77-8E1DEC78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96" y="298759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7D077C-5843-3DEB-1948-A231E2C2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628933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0FA16E-D9DA-B80D-1A7E-3D0D3CCB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B06E2-771F-4D8A-8149-1913BE1A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40B1-7CD9-4BE7-8EBB-D799E9DCB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9DAB0-B248-4A4B-981D-C099F8C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05566-FB59-46FF-9DE2-A7AAA242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833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F2CD3-BE36-0BA3-DCD6-38274F11B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2" r="24325"/>
          <a:stretch/>
        </p:blipFill>
        <p:spPr>
          <a:xfrm>
            <a:off x="3464313" y="980871"/>
            <a:ext cx="3047999" cy="5115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C5B2B-7E27-4414-B566-0DB5C78D1FC7}"/>
              </a:ext>
            </a:extLst>
          </p:cNvPr>
          <p:cNvSpPr txBox="1"/>
          <p:nvPr/>
        </p:nvSpPr>
        <p:spPr>
          <a:xfrm>
            <a:off x="6311360" y="2280672"/>
            <a:ext cx="2581984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‘</a:t>
            </a:r>
            <a:r>
              <a:rPr lang="en-US" sz="2400" b="1" dirty="0">
                <a:solidFill>
                  <a:schemeClr val="bg1"/>
                </a:solidFill>
              </a:rPr>
              <a:t>Select a Preset</a:t>
            </a:r>
            <a:r>
              <a:rPr lang="en-US" sz="2400" dirty="0">
                <a:solidFill>
                  <a:schemeClr val="bg1"/>
                </a:solidFill>
              </a:rPr>
              <a:t>’ and choose </a:t>
            </a:r>
            <a:r>
              <a:rPr lang="en-US" sz="2400" b="1" dirty="0">
                <a:solidFill>
                  <a:schemeClr val="bg1"/>
                </a:solidFill>
              </a:rPr>
              <a:t>MR-Default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the </a:t>
            </a:r>
            <a:r>
              <a:rPr lang="en-US" sz="2400" b="1" dirty="0">
                <a:solidFill>
                  <a:schemeClr val="bg1"/>
                </a:solidFill>
              </a:rPr>
              <a:t>Shift </a:t>
            </a:r>
            <a:r>
              <a:rPr lang="en-US" sz="2400" dirty="0">
                <a:solidFill>
                  <a:schemeClr val="bg1"/>
                </a:solidFill>
              </a:rPr>
              <a:t>slider to optimize visualization.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C9A700C-B226-B210-0549-13E76936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503626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40FF89-8F94-68E0-FC5B-A17AF822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E246-4495-45F9-AC72-CCD03E78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50B31-5B29-4B55-9DA8-ED56FBB09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40BCD2-F610-4C29-9132-1E21CBAA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3" y="199878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807F2-74B1-4652-88C6-089D77054E4D}"/>
              </a:ext>
            </a:extLst>
          </p:cNvPr>
          <p:cNvSpPr txBox="1"/>
          <p:nvPr/>
        </p:nvSpPr>
        <p:spPr>
          <a:xfrm>
            <a:off x="3657600" y="2098019"/>
            <a:ext cx="343662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volume rendering using the eye icon.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the </a:t>
            </a:r>
            <a:r>
              <a:rPr lang="en-US" sz="2400" b="1" dirty="0">
                <a:solidFill>
                  <a:schemeClr val="bg1"/>
                </a:solidFill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module using the </a:t>
            </a:r>
            <a:r>
              <a:rPr lang="en-US" sz="2400" b="1" dirty="0">
                <a:solidFill>
                  <a:schemeClr val="bg1"/>
                </a:solidFill>
              </a:rPr>
              <a:t>Modules history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FAC1B-967F-437B-9C87-BE841D3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88" y="16080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74CE5D-039E-5B2A-FC45-4B114FA5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00400" y="10407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97CB134-3F31-E03C-57C4-F4A3E6A8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349581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8C04AF-205C-A4AF-4FFF-73BA9145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F108-0C0A-4CBB-B922-11414B21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1E6A4-C275-47B0-AFC7-6D8448E94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 dirty="0"/>
              <a:t>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B3695-EAE7-4339-8945-9D99ED59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698" y="26056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986CD-91E8-4381-A945-1AECF2AA8730}"/>
              </a:ext>
            </a:extLst>
          </p:cNvPr>
          <p:cNvSpPr txBox="1"/>
          <p:nvPr/>
        </p:nvSpPr>
        <p:spPr>
          <a:xfrm>
            <a:off x="3309114" y="3342911"/>
            <a:ext cx="289727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the folder again by clicking the closed eye icon in its row.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EF8BA3F-3F60-9819-0E3E-F5FD268F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063077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134ABE-E95C-F9D2-8BC1-E09F4FE6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B8D89-FC4D-47DB-AE88-AEEAC432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Change skull model opacity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0E91B-D6A1-4168-9DD8-4F072CC79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 dirty="0"/>
              <a:t>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952C4-19F7-4915-9CB1-DFC1F66F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264" y="273817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8CFDE-EE0D-46BC-AB38-3FCC4DED5DDC}"/>
              </a:ext>
            </a:extLst>
          </p:cNvPr>
          <p:cNvSpPr txBox="1"/>
          <p:nvPr/>
        </p:nvSpPr>
        <p:spPr>
          <a:xfrm>
            <a:off x="5929757" y="2743200"/>
            <a:ext cx="2909443" cy="196551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of the </a:t>
            </a:r>
            <a:r>
              <a:rPr lang="en-US" sz="2400" b="1" dirty="0">
                <a:solidFill>
                  <a:schemeClr val="bg1"/>
                </a:solidFill>
              </a:rPr>
              <a:t>skull</a:t>
            </a:r>
            <a:r>
              <a:rPr lang="en-US" sz="2400" dirty="0">
                <a:solidFill>
                  <a:schemeClr val="bg1"/>
                </a:solidFill>
              </a:rPr>
              <a:t> model, select Opacity, and adjust the slicer to around 0.30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C38FF-2D92-432B-8A20-24080EC9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336" y="27381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91B535D-EDE3-0F09-B8E9-46905C6C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10589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FCCF232-C351-C976-D71C-E1554CF8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91101-A840-4F1A-8C7C-AB1CCDA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axial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DDEDA-F803-4C53-8BB3-BB45DD967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 dirty="0"/>
              <a:t> 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78836-9966-470B-9397-49CA042B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71" y="162531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EA6DA-E5D8-498E-ACF9-8CEE1046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7" y="146463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5CB834-C1E3-40A3-AF46-C89DC055EE79}"/>
              </a:ext>
            </a:extLst>
          </p:cNvPr>
          <p:cNvSpPr txBox="1"/>
          <p:nvPr/>
        </p:nvSpPr>
        <p:spPr>
          <a:xfrm>
            <a:off x="2423958" y="966904"/>
            <a:ext cx="3733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Hover the push-pin icon and then the eye icon to show a slice view in 3D view.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049160-684D-5F6C-1512-88C9EE82D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33896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B48E934-3F79-3654-52DD-6A0F7C41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92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3A29382-9F8E-7E2C-0C88-E405DDAF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548727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coronal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 dirty="0"/>
              <a:t> -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4707F-544F-33F5-F35E-90D46270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37" y="30520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881BF8-6EFA-E1CB-24A9-F61F0FCE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351818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8DBCF9-9C8D-02C0-2B63-6FE3807CF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 dirty="0"/>
              <a:t>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0268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66596-AFC2-7545-B047-87BC8688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2784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7A6A4-84B2-3297-8020-268E0D8CECEF}"/>
              </a:ext>
            </a:extLst>
          </p:cNvPr>
          <p:cNvSpPr txBox="1"/>
          <p:nvPr/>
        </p:nvSpPr>
        <p:spPr>
          <a:xfrm>
            <a:off x="3967886" y="2313722"/>
            <a:ext cx="373380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a model node in the data tree and choose ‘</a:t>
            </a:r>
            <a:r>
              <a:rPr lang="en-US" sz="2400" b="1" dirty="0">
                <a:solidFill>
                  <a:schemeClr val="bg1"/>
                </a:solidFill>
              </a:rPr>
              <a:t>Edit properties…</a:t>
            </a:r>
            <a:r>
              <a:rPr lang="en-US" sz="2400" dirty="0">
                <a:solidFill>
                  <a:schemeClr val="bg1"/>
                </a:solidFill>
              </a:rPr>
              <a:t>’ to go to the </a:t>
            </a:r>
            <a:r>
              <a:rPr lang="en-US" sz="2400" b="1" dirty="0">
                <a:solidFill>
                  <a:schemeClr val="bg1"/>
                </a:solidFill>
              </a:rPr>
              <a:t>Models</a:t>
            </a:r>
            <a:r>
              <a:rPr lang="en-US" sz="2400" dirty="0">
                <a:solidFill>
                  <a:schemeClr val="bg1"/>
                </a:solidFill>
              </a:rPr>
              <a:t> module.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(It can be accessed from the toolbar or the module list as well)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7A0CBDE-5868-8B02-5F2A-1A0C1318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448073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 dirty="0"/>
              <a:t>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43" y="300292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1B955-5A04-EB25-ACB0-A6C5C7E9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2956946" y="1859340"/>
            <a:ext cx="3846937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all brain models using Shift, then scroll down to the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3D Display </a:t>
            </a:r>
            <a:r>
              <a:rPr lang="en-US" sz="2400" dirty="0">
                <a:solidFill>
                  <a:schemeClr val="bg1"/>
                </a:solidFill>
              </a:rPr>
              <a:t>section.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5DAE3-BC3B-A602-9D69-1569D79B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87" y="395682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779B9F-055C-4BF5-C30A-48F85483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358852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FBEF0A-3F32-103D-8808-B37713DE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88552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15C5B5B-7676-9C46-8488-00BAB7C4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71" y="42151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2785110" y="4343400"/>
            <a:ext cx="2472690" cy="120301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on Clipping.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Configure.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A26F70-8269-EFD7-E9D8-436DF93B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50" y="42151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80C507-C855-A626-7EEA-DB7B9309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62965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30F9F6-E394-7B96-A40D-6B048FE4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657600" y="4157008"/>
            <a:ext cx="3620266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</a:t>
            </a:r>
            <a:r>
              <a:rPr lang="en-US" sz="2400" b="1" dirty="0">
                <a:solidFill>
                  <a:schemeClr val="bg1"/>
                </a:solidFill>
              </a:rPr>
              <a:t>Red Slice Clipping </a:t>
            </a:r>
            <a:r>
              <a:rPr lang="en-US" sz="2400" dirty="0">
                <a:solidFill>
                  <a:schemeClr val="bg1"/>
                </a:solidFill>
              </a:rPr>
              <a:t>and turn on </a:t>
            </a:r>
            <a:r>
              <a:rPr lang="en-US" sz="2400" b="1" dirty="0">
                <a:solidFill>
                  <a:schemeClr val="bg1"/>
                </a:solidFill>
              </a:rPr>
              <a:t>Green Slice Clipping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optic chiasm becomes visible in the 3D 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3273ED-90CF-2B3E-BEDA-BD97DA73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8" y="422259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E83FAA-ECA3-9B57-6305-F7F8FA66A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10" y="465211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F90CC87-7E22-D1B3-E501-94FE6636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692829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3E5DD3-1329-CCB5-BD50-FBFE9C0B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2E404-A92E-4640-B73D-87152CC2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3DEAB-55BB-45DF-BC13-F0485D7F2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519B5-6268-45BB-8A8E-F34F483C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570" y="204971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C05C9-C8CA-49A1-8D9C-2683A5BC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47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0B057-3204-468A-9082-39F415846024}"/>
              </a:ext>
            </a:extLst>
          </p:cNvPr>
          <p:cNvSpPr txBox="1"/>
          <p:nvPr/>
        </p:nvSpPr>
        <p:spPr>
          <a:xfrm>
            <a:off x="2514600" y="2971800"/>
            <a:ext cx="3620266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coronal (green) plane.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Position your cursor </a:t>
            </a:r>
            <a:r>
              <a:rPr lang="en-US" sz="2400" b="1" dirty="0">
                <a:solidFill>
                  <a:schemeClr val="bg1"/>
                </a:solidFill>
              </a:rPr>
              <a:t>over the pin icon in the 3D view </a:t>
            </a:r>
            <a:r>
              <a:rPr lang="en-US" sz="2400" dirty="0">
                <a:solidFill>
                  <a:schemeClr val="bg1"/>
                </a:solidFill>
              </a:rPr>
              <a:t>to display the 3D display options. Select the </a:t>
            </a:r>
            <a:r>
              <a:rPr lang="en-US" sz="2400" b="1" dirty="0">
                <a:solidFill>
                  <a:schemeClr val="bg1"/>
                </a:solidFill>
              </a:rPr>
              <a:t>A (Anterior) </a:t>
            </a:r>
            <a:r>
              <a:rPr lang="en-US" sz="2400" dirty="0">
                <a:solidFill>
                  <a:schemeClr val="bg1"/>
                </a:solidFill>
              </a:rPr>
              <a:t>view.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FCE5147-ADEC-8EAA-5388-E5D03BF4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993469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26BFBE-C22D-36E0-881B-E9FD001A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DBA09-EE13-4326-8D1A-A44DCE8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C7AED-B546-4A2C-BC3B-8B474AC52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33452-F80B-42BF-8C62-034C6C89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98" y="132662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F1D2D-ED85-4D30-82C8-B6BEBE99616D}"/>
              </a:ext>
            </a:extLst>
          </p:cNvPr>
          <p:cNvSpPr txBox="1"/>
          <p:nvPr/>
        </p:nvSpPr>
        <p:spPr>
          <a:xfrm>
            <a:off x="1792416" y="1736654"/>
            <a:ext cx="3693034" cy="153994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‘</a:t>
            </a:r>
            <a:r>
              <a:rPr lang="en-US" sz="2400" b="1" dirty="0">
                <a:solidFill>
                  <a:schemeClr val="bg1"/>
                </a:solidFill>
              </a:rPr>
              <a:t>Save data’</a:t>
            </a:r>
            <a:r>
              <a:rPr lang="en-US" sz="2400" dirty="0">
                <a:solidFill>
                  <a:schemeClr val="bg1"/>
                </a:solidFill>
              </a:rPr>
              <a:t>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Also accessible from the File menu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E6EB56-AE27-D59D-4786-1D1417A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062985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D7F5D8-F837-D0F1-0D46-ACEE085A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0" y="983166"/>
            <a:ext cx="7557025" cy="5115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CCE9AF-82FC-940B-29EE-FAD0A2B0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68" y="2391376"/>
            <a:ext cx="4975041" cy="2597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E9810-2371-4915-93B7-29C6F613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012AD-92A2-4635-8815-1C95B721B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CD72E-21B9-449C-92DE-2062420F8BDF}"/>
              </a:ext>
            </a:extLst>
          </p:cNvPr>
          <p:cNvSpPr txBox="1"/>
          <p:nvPr/>
        </p:nvSpPr>
        <p:spPr>
          <a:xfrm>
            <a:off x="5392483" y="1905000"/>
            <a:ext cx="3540634" cy="415498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Save Scene and Unsaved Data </a:t>
            </a:r>
            <a:r>
              <a:rPr lang="en-US" sz="2400" dirty="0">
                <a:solidFill>
                  <a:schemeClr val="bg1"/>
                </a:solidFill>
              </a:rPr>
              <a:t>window lists all elements of the scene.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save as </a:t>
            </a:r>
            <a:r>
              <a:rPr lang="en-US" sz="2400" b="1" dirty="0">
                <a:solidFill>
                  <a:schemeClr val="bg1"/>
                </a:solidFill>
              </a:rPr>
              <a:t>MRB </a:t>
            </a:r>
            <a:r>
              <a:rPr lang="en-US" sz="2400" dirty="0">
                <a:solidFill>
                  <a:schemeClr val="bg1"/>
                </a:solidFill>
              </a:rPr>
              <a:t>bundle or as list of files.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scene and rename it to </a:t>
            </a:r>
            <a:r>
              <a:rPr lang="en-US" sz="2400" b="1" dirty="0" err="1">
                <a:solidFill>
                  <a:schemeClr val="bg1"/>
                </a:solidFill>
              </a:rPr>
              <a:t>myNewScene.mrb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Save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FD4B3-EA92-460A-9F33-B6D61696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52" y="315337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2390F-042A-4E03-8C4C-93F79004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58" y="46783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1CDC2D-EF19-DD01-3356-36BE17DA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18018" y="245198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44DD92A-DB21-6D42-B456-80DBDD55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466942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FC8F65-E53F-47DC-B09B-EF353557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5D6F0-8658-447D-A4F6-C7089654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AE77A-C401-4B97-A617-0DDB583D9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48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96BF8-CDCD-4EE6-BA02-3BAF45DC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11201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09B66-B784-4A3D-8E4E-97D3F9E0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507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14F3C1E-FCB4-C6C9-CFA2-15791E6C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232651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CEEB3A-D9A9-EB8D-21B2-EA2B2C4E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F7848-908C-4C50-8C1B-ABCBE15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your recently saved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E8112-EA49-45D3-9FFD-743F21F81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49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68263-0355-4CEB-8F1E-2AC51DE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143F7-7B86-4053-9A4B-88283D967DAF}"/>
              </a:ext>
            </a:extLst>
          </p:cNvPr>
          <p:cNvSpPr txBox="1"/>
          <p:nvPr/>
        </p:nvSpPr>
        <p:spPr>
          <a:xfrm>
            <a:off x="5486399" y="1905000"/>
            <a:ext cx="3446717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Load the new scene using the </a:t>
            </a:r>
            <a:r>
              <a:rPr lang="en-US" sz="2400" b="1" dirty="0">
                <a:solidFill>
                  <a:schemeClr val="bg1"/>
                </a:solidFill>
              </a:rPr>
              <a:t>Recent </a:t>
            </a:r>
            <a:r>
              <a:rPr lang="en-US" sz="2400" dirty="0">
                <a:solidFill>
                  <a:schemeClr val="bg1"/>
                </a:solidFill>
              </a:rPr>
              <a:t>data list.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(You can load the scene using </a:t>
            </a: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or Add data as well)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E08CB-020F-A245-0752-9F308B15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360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A49EFD-7114-06EF-15F9-511E46B8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AB4B94D-9694-F603-A329-DEF16423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05193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/>
              <a:t> 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066E7-6BC6-0C5E-D1BB-0A3572BF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4D7537F-7FA7-EEF4-8545-948DA12D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944751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962DCB-5EC8-D23C-2127-A6FAB505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54BF-6B53-4A01-BCEF-328EF9FC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21FA3-1B1A-45B6-8914-22E609794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E57A64-FBB2-0AD8-BA5A-D5586B48C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94806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B6951C-8972-19B5-BB01-9071A1A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D80FC-2683-49FB-8187-E991A92C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9D07D-1A32-4F72-849E-F11512B4F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903DA-CE06-41AE-BD68-2E96FB20DA86}"/>
              </a:ext>
            </a:extLst>
          </p:cNvPr>
          <p:cNvSpPr txBox="1"/>
          <p:nvPr/>
        </p:nvSpPr>
        <p:spPr>
          <a:xfrm>
            <a:off x="5105400" y="2109551"/>
            <a:ext cx="377851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axial, sagittal, and coronal views automatically show the loaded volume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870D9B7-5EF0-73B2-0E20-BA58BAA4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71086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013479-C51F-861A-8B5D-F98267FD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window/level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A502D-F597-256D-2744-A982413592E8}"/>
              </a:ext>
            </a:extLst>
          </p:cNvPr>
          <p:cNvSpPr txBox="1"/>
          <p:nvPr/>
        </p:nvSpPr>
        <p:spPr>
          <a:xfrm>
            <a:off x="4724400" y="2445603"/>
            <a:ext cx="3122738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Switch to window/level mouse mode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455" y="12763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36B1D4-5C03-8E9E-9979-72659C39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1042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4F8111-443F-BDA6-F199-F228CB20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window/level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A502D-F597-256D-2744-A982413592E8}"/>
              </a:ext>
            </a:extLst>
          </p:cNvPr>
          <p:cNvSpPr txBox="1"/>
          <p:nvPr/>
        </p:nvSpPr>
        <p:spPr>
          <a:xfrm>
            <a:off x="5601431" y="2433299"/>
            <a:ext cx="3122738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Adjust window/level (brightness/contrast) using the left mouse button on a slice view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24456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E057F-0FD9-E4AB-C6E0-B721AB717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32" y="2466975"/>
            <a:ext cx="200025" cy="200025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3BFB030-CC04-4634-7FAB-A4601279A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5252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F2BB22-8E3F-D2D6-E246-0E9A6145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Switch back to view/transform mode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61" y="13118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9A7F21-02BC-82BA-BBD5-5FDDF574D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605492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33734</TotalTime>
  <Words>1656</Words>
  <Application>Microsoft Office PowerPoint</Application>
  <PresentationFormat>On-screen Show (4:3)</PresentationFormat>
  <Paragraphs>218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Times New Roman</vt:lpstr>
      <vt:lpstr>Office Theme</vt:lpstr>
      <vt:lpstr>PowerPoint Presentation</vt:lpstr>
      <vt:lpstr>Tutorial dataset</vt:lpstr>
      <vt:lpstr>Main user interface</vt:lpstr>
      <vt:lpstr>Load sample MRI data</vt:lpstr>
      <vt:lpstr>Load sample MRI data</vt:lpstr>
      <vt:lpstr>Load sample MRI data</vt:lpstr>
      <vt:lpstr>Adjust window/level</vt:lpstr>
      <vt:lpstr>Adjust window/level</vt:lpstr>
      <vt:lpstr>Switch back to view/transform mode</vt:lpstr>
      <vt:lpstr>Maximize view</vt:lpstr>
      <vt:lpstr>Slice view options</vt:lpstr>
      <vt:lpstr>Slice view options</vt:lpstr>
      <vt:lpstr>Show ruler</vt:lpstr>
      <vt:lpstr>Rotate to volume plane</vt:lpstr>
      <vt:lpstr>Switch to conventional layout</vt:lpstr>
      <vt:lpstr>Link views</vt:lpstr>
      <vt:lpstr>Show slices in 3D</vt:lpstr>
      <vt:lpstr>Show slices in 3D</vt:lpstr>
      <vt:lpstr>Navigating the 3D view</vt:lpstr>
      <vt:lpstr>Close the scene</vt:lpstr>
      <vt:lpstr>Part 2: 3D visualization of surface models of the brain</vt:lpstr>
      <vt:lpstr>Load tutorial scene</vt:lpstr>
      <vt:lpstr>Center view</vt:lpstr>
      <vt:lpstr>Explore loaded data</vt:lpstr>
      <vt:lpstr>Explore loaded data</vt:lpstr>
      <vt:lpstr>Foreground image</vt:lpstr>
      <vt:lpstr>Create folder</vt:lpstr>
      <vt:lpstr>Context menu actions</vt:lpstr>
      <vt:lpstr>Rename folder</vt:lpstr>
      <vt:lpstr>Select multiple nodes</vt:lpstr>
      <vt:lpstr>Move nodes to folder</vt:lpstr>
      <vt:lpstr>Hide all nodes in folder</vt:lpstr>
      <vt:lpstr>Volume rendering</vt:lpstr>
      <vt:lpstr>Display options</vt:lpstr>
      <vt:lpstr>Adjust volume rendering</vt:lpstr>
      <vt:lpstr>Show models again</vt:lpstr>
      <vt:lpstr>Show models again</vt:lpstr>
      <vt:lpstr>Change skull model opacity</vt:lpstr>
      <vt:lpstr>Show axial slice in 3D</vt:lpstr>
      <vt:lpstr>Show coronal slice in 3D</vt:lpstr>
      <vt:lpstr>Model clipping</vt:lpstr>
      <vt:lpstr>Model clipping</vt:lpstr>
      <vt:lpstr>Model clipping</vt:lpstr>
      <vt:lpstr>Model clipping</vt:lpstr>
      <vt:lpstr>3D display options</vt:lpstr>
      <vt:lpstr>Save the scene</vt:lpstr>
      <vt:lpstr>Save the scene</vt:lpstr>
      <vt:lpstr>Close the scene</vt:lpstr>
      <vt:lpstr>Load your recently saved scene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720</cp:revision>
  <cp:lastPrinted>2013-02-02T23:26:38Z</cp:lastPrinted>
  <dcterms:created xsi:type="dcterms:W3CDTF">2010-01-28T18:12:58Z</dcterms:created>
  <dcterms:modified xsi:type="dcterms:W3CDTF">2024-09-03T18:42:50Z</dcterms:modified>
</cp:coreProperties>
</file>